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0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865" autoAdjust="0"/>
  </p:normalViewPr>
  <p:slideViewPr>
    <p:cSldViewPr snapToGrid="0">
      <p:cViewPr varScale="1">
        <p:scale>
          <a:sx n="91" d="100"/>
          <a:sy n="91" d="100"/>
        </p:scale>
        <p:origin x="2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75AAE-0936-40B9-ACF9-A981EEF95D23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B1F30-39B2-4CE2-8EF3-91F3179569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54613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1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3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500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353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89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279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8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3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6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995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0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5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9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9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95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1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84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0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28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628898"/>
            <a:ext cx="8144134" cy="1373070"/>
          </a:xfrm>
        </p:spPr>
        <p:txBody>
          <a:bodyPr/>
          <a:lstStyle/>
          <a:p>
            <a:r>
              <a:rPr lang="en-US" dirty="0"/>
              <a:t>CNA ETOOL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4394039"/>
            <a:ext cx="8743950" cy="222107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Moderator: Bob Warren – Berkadia</a:t>
            </a:r>
          </a:p>
          <a:p>
            <a:pPr algn="l"/>
            <a:r>
              <a:rPr lang="en-US" dirty="0"/>
              <a:t>Panelist: Jason Hare – Senior Construction Analyst, Jacksonville HUD</a:t>
            </a:r>
          </a:p>
          <a:p>
            <a:pPr algn="l"/>
            <a:r>
              <a:rPr lang="en-US" dirty="0"/>
              <a:t>Panelist: Mark Malec– Technical Specialist Branch Chief, Jacksonville HUD</a:t>
            </a:r>
          </a:p>
          <a:p>
            <a:pPr algn="l"/>
            <a:r>
              <a:rPr lang="en-US" dirty="0"/>
              <a:t>Panelist: Jeb Bonnett – Senior VP, AEI Consultants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7A38399-F216-4218-8630-BD78EBCA52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780360"/>
              </p:ext>
            </p:extLst>
          </p:nvPr>
        </p:nvGraphicFramePr>
        <p:xfrm>
          <a:off x="9144000" y="2628898"/>
          <a:ext cx="3048000" cy="1600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714286" imgH="4458322" progId="">
                  <p:embed/>
                </p:oleObj>
              </mc:Choice>
              <mc:Fallback>
                <p:oleObj r:id="rId3" imgW="5714286" imgH="4458322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0" y="2628898"/>
                        <a:ext cx="3048000" cy="16002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29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/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3.0 Changes/Future Plans for ETool (</a:t>
            </a:r>
            <a:r>
              <a:rPr lang="en-US" dirty="0">
                <a:solidFill>
                  <a:srgbClr val="002060"/>
                </a:solidFill>
              </a:rPr>
              <a:t>BW</a:t>
            </a:r>
            <a:r>
              <a:rPr lang="en-US" dirty="0"/>
              <a:t>)</a:t>
            </a:r>
          </a:p>
          <a:p>
            <a:r>
              <a:rPr lang="en-US" dirty="0"/>
              <a:t>What is the lender’s role in the ETool application process? (</a:t>
            </a:r>
            <a:r>
              <a:rPr lang="en-US" dirty="0">
                <a:solidFill>
                  <a:srgbClr val="002060"/>
                </a:solidFill>
              </a:rPr>
              <a:t>BW</a:t>
            </a:r>
            <a:r>
              <a:rPr lang="en-US" dirty="0"/>
              <a:t>)</a:t>
            </a:r>
          </a:p>
          <a:p>
            <a:r>
              <a:rPr lang="en-US" dirty="0"/>
              <a:t>Common Deficiencies Southeast HUD Staff Are Seeing </a:t>
            </a:r>
            <a:r>
              <a:rPr lang="en-US" dirty="0">
                <a:solidFill>
                  <a:srgbClr val="002060"/>
                </a:solidFill>
              </a:rPr>
              <a:t>(M &amp; J</a:t>
            </a:r>
            <a:r>
              <a:rPr lang="en-US" dirty="0"/>
              <a:t>)</a:t>
            </a:r>
          </a:p>
          <a:p>
            <a:r>
              <a:rPr lang="en-US" dirty="0"/>
              <a:t>Accessibility Reporting Details Are Often Incomplete </a:t>
            </a:r>
            <a:r>
              <a:rPr lang="en-US" dirty="0">
                <a:solidFill>
                  <a:srgbClr val="002060"/>
                </a:solidFill>
              </a:rPr>
              <a:t>(M &amp; J</a:t>
            </a:r>
            <a:r>
              <a:rPr lang="en-US" dirty="0"/>
              <a:t>)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Party Vendor Perspective (</a:t>
            </a:r>
            <a:r>
              <a:rPr lang="en-US" dirty="0">
                <a:solidFill>
                  <a:srgbClr val="002060"/>
                </a:solidFill>
              </a:rPr>
              <a:t>JB</a:t>
            </a:r>
            <a:r>
              <a:rPr lang="en-US" dirty="0"/>
              <a:t>)</a:t>
            </a:r>
          </a:p>
          <a:p>
            <a:r>
              <a:rPr lang="en-US" dirty="0"/>
              <a:t>Green MIP (</a:t>
            </a:r>
            <a:r>
              <a:rPr lang="en-US" dirty="0">
                <a:solidFill>
                  <a:srgbClr val="002060"/>
                </a:solidFill>
              </a:rPr>
              <a:t>BW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Lender Repair Delegation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6140845-01F3-49EA-BE2C-B8C342FFD2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617278"/>
              </p:ext>
            </p:extLst>
          </p:nvPr>
        </p:nvGraphicFramePr>
        <p:xfrm>
          <a:off x="10584162" y="625323"/>
          <a:ext cx="1607837" cy="1336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714286" imgH="4458322" progId="">
                  <p:embed/>
                </p:oleObj>
              </mc:Choice>
              <mc:Fallback>
                <p:oleObj r:id="rId3" imgW="5714286" imgH="4458322" progId="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7A38399-F216-4218-8630-BD78EBCA52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4162" y="625323"/>
                        <a:ext cx="1607837" cy="13367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256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3.0 Changes/Future Plans for ETool (BW)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 from Kevin Han</a:t>
            </a:r>
          </a:p>
          <a:p>
            <a:r>
              <a:rPr lang="en-US" sz="2000" b="1" dirty="0">
                <a:latin typeface="+mj-lt"/>
              </a:rPr>
              <a:t>Future Software Updates:</a:t>
            </a:r>
          </a:p>
          <a:p>
            <a:pPr lvl="1"/>
            <a:r>
              <a:rPr lang="en-US" b="1" dirty="0">
                <a:latin typeface="+mj-lt"/>
              </a:rPr>
              <a:t>Future Validation functionality will be seamless, no more pressing “Validation” button</a:t>
            </a:r>
            <a:r>
              <a:rPr lang="en-US" b="1" dirty="0">
                <a:effectLst/>
                <a:latin typeface="+mj-lt"/>
              </a:rPr>
              <a:t>.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Due to larger picture sizes and HUD’s need for more clear pictures, future file size maximums are set to be increased beyond 10MB.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 exact timetable for these improvements are ready to announce, hopeful for end of 2022 calendar year.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F0BDD36-7B17-459D-B142-FDCA93CB2E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620249"/>
              </p:ext>
            </p:extLst>
          </p:nvPr>
        </p:nvGraphicFramePr>
        <p:xfrm>
          <a:off x="10572750" y="593609"/>
          <a:ext cx="1619250" cy="1400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714286" imgH="4458322" progId="">
                  <p:embed/>
                </p:oleObj>
              </mc:Choice>
              <mc:Fallback>
                <p:oleObj r:id="rId3" imgW="5714286" imgH="4458322" progId="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7A38399-F216-4218-8630-BD78EBCA52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0" y="593609"/>
                        <a:ext cx="1619250" cy="1400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572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lender’s role in the ETool application process? (BW)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All Parties’ Roles And Limitations</a:t>
            </a:r>
          </a:p>
          <a:p>
            <a:r>
              <a:rPr lang="en-US" dirty="0"/>
              <a:t>Thorough Review of 3</a:t>
            </a:r>
            <a:r>
              <a:rPr lang="en-US" baseline="30000" dirty="0"/>
              <a:t>rd</a:t>
            </a:r>
            <a:r>
              <a:rPr lang="en-US" dirty="0"/>
              <a:t> Party Reports</a:t>
            </a:r>
          </a:p>
          <a:p>
            <a:r>
              <a:rPr lang="en-US" dirty="0"/>
              <a:t>Ensuring MAP Guide Underwriting Basics Are Followed</a:t>
            </a:r>
          </a:p>
          <a:p>
            <a:r>
              <a:rPr lang="en-US" dirty="0"/>
              <a:t>Paint A Well Developed And Accurate Story Of The Property 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F0BDD36-7B17-459D-B142-FDCA93CB2E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909487"/>
              </p:ext>
            </p:extLst>
          </p:nvPr>
        </p:nvGraphicFramePr>
        <p:xfrm>
          <a:off x="10558462" y="573385"/>
          <a:ext cx="1633537" cy="1441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714286" imgH="4458322" progId="">
                  <p:embed/>
                </p:oleObj>
              </mc:Choice>
              <mc:Fallback>
                <p:oleObj r:id="rId3" imgW="5714286" imgH="4458322" progId="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F0BDD36-7B17-459D-B142-FDCA93CB2E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8462" y="573385"/>
                        <a:ext cx="1633537" cy="14411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706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Deficiencies Southeast HUD Staff Are Seeing (M &amp; J)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Missing Specialty Reports</a:t>
            </a:r>
          </a:p>
          <a:p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Missing Bids For Repairs Over $35,000</a:t>
            </a:r>
          </a:p>
          <a:p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Heavy 223fs w/GC: missing A104 And Construction Contract/Estimate</a:t>
            </a:r>
          </a:p>
          <a:p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Missing Architectural drawings For Level II And Level III repairs.</a:t>
            </a:r>
          </a:p>
          <a:p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Need More Detailed Descriptions On Repair Scope Of Work</a:t>
            </a:r>
          </a:p>
          <a:p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Random Photo Log Organization</a:t>
            </a:r>
          </a:p>
          <a:p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Timeline of post-closing repairs in any deal with more than $100,000 in repairs” (HUD needs to see a schedule to make sure the borrower has a plan to get repairs done in 12 months or less).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F0BDD36-7B17-459D-B142-FDCA93CB2E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58462" y="573385"/>
          <a:ext cx="1633537" cy="1441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714286" imgH="4458322" progId="">
                  <p:embed/>
                </p:oleObj>
              </mc:Choice>
              <mc:Fallback>
                <p:oleObj r:id="rId3" imgW="5714286" imgH="4458322" progId="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F0BDD36-7B17-459D-B142-FDCA93CB2E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8462" y="573385"/>
                        <a:ext cx="1633537" cy="14411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122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 Reporting Details Are Often Incomplete (M &amp; J)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Blurry Pictures of Tape Measurements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The Accessibility Narratives Are Vague Or Missing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Articulate Local Code At The Time of Construction (Requirement For ANSI A HDCP Units?)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Missing Architectural drawings for Level II and Level III repairs.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HOME Funds/Secondary Financing Research (Section 504 Impact)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Reporting Is Not Detailed Enough For Remote HUD Staff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HUD staff often cannot conduct a site visit; therefore, proactive visual proof of non-compliance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compliance is needed.</a:t>
            </a:r>
          </a:p>
          <a:p>
            <a:pPr marL="457200" lvl="1" indent="0">
              <a:buNone/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F0BDD36-7B17-459D-B142-FDCA93CB2E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58462" y="573385"/>
          <a:ext cx="1633537" cy="1441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714286" imgH="4458322" progId="">
                  <p:embed/>
                </p:oleObj>
              </mc:Choice>
              <mc:Fallback>
                <p:oleObj r:id="rId3" imgW="5714286" imgH="4458322" progId="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F0BDD36-7B17-459D-B142-FDCA93CB2E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8462" y="573385"/>
                        <a:ext cx="1633537" cy="14411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849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Party Vendor Perspective (JB)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Overall, The 3.0 ETool System Works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Will The 3.0 ETool System Be Leveraged By Other Programs?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Stake Holder Meetings (MBA Committee)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Post COVID Inspection &amp; Reporting Philosophy Is Needed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We need to paint a clearer picture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F0BDD36-7B17-459D-B142-FDCA93CB2E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58462" y="573385"/>
          <a:ext cx="1633537" cy="1441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714286" imgH="4458322" progId="">
                  <p:embed/>
                </p:oleObj>
              </mc:Choice>
              <mc:Fallback>
                <p:oleObj r:id="rId3" imgW="5714286" imgH="4458322" progId="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F0BDD36-7B17-459D-B142-FDCA93CB2E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8462" y="573385"/>
                        <a:ext cx="1633537" cy="14411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093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 MIP (BW)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  <a:ea typeface="Times New Roman" panose="02020603050405020304" pitchFamily="18" charset="0"/>
                <a:cs typeface="Times New Roman" panose="02020603050405020304" pitchFamily="18" charset="0"/>
              </a:rPr>
              <a:t>Lender Repair Delegation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F0BDD36-7B17-459D-B142-FDCA93CB2E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58462" y="573385"/>
          <a:ext cx="1633537" cy="1441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714286" imgH="4458322" progId="">
                  <p:embed/>
                </p:oleObj>
              </mc:Choice>
              <mc:Fallback>
                <p:oleObj r:id="rId3" imgW="5714286" imgH="4458322" progId="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F0BDD36-7B17-459D-B142-FDCA93CB2E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8462" y="573385"/>
                        <a:ext cx="1633537" cy="14411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5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484</Words>
  <Application>Microsoft Office PowerPoint</Application>
  <PresentationFormat>Widescreen</PresentationFormat>
  <Paragraphs>58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Trebuchet MS (Body)</vt:lpstr>
      <vt:lpstr>1_Berlin</vt:lpstr>
      <vt:lpstr>CNA ETOOL</vt:lpstr>
      <vt:lpstr>Agenda / Topics</vt:lpstr>
      <vt:lpstr>Summary of 3.0 Changes/Future Plans for ETool (BW)</vt:lpstr>
      <vt:lpstr>What is the lender’s role in the ETool application process? (BW)</vt:lpstr>
      <vt:lpstr>Common Deficiencies Southeast HUD Staff Are Seeing (M &amp; J)</vt:lpstr>
      <vt:lpstr>Accessibility Reporting Details Are Often Incomplete (M &amp; J)</vt:lpstr>
      <vt:lpstr>3RD Party Vendor Perspective (JB)</vt:lpstr>
      <vt:lpstr>Green MIP (BW)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Jeb Bonnett</dc:creator>
  <cp:lastModifiedBy>Jennifer Doran Massey</cp:lastModifiedBy>
  <cp:revision>21</cp:revision>
  <dcterms:created xsi:type="dcterms:W3CDTF">2014-04-17T23:07:25Z</dcterms:created>
  <dcterms:modified xsi:type="dcterms:W3CDTF">2022-09-06T23:29:21Z</dcterms:modified>
</cp:coreProperties>
</file>