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notesMasterIdLst>
    <p:notesMasterId r:id="rId10"/>
  </p:notes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2865" autoAdjust="0"/>
  </p:normalViewPr>
  <p:slideViewPr>
    <p:cSldViewPr snapToGrid="0">
      <p:cViewPr varScale="1">
        <p:scale>
          <a:sx n="91" d="100"/>
          <a:sy n="91" d="100"/>
        </p:scale>
        <p:origin x="23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166"/>
    </p:cViewPr>
  </p:sorterViewPr>
  <p:notesViewPr>
    <p:cSldViewPr snapToGrid="0">
      <p:cViewPr varScale="1">
        <p:scale>
          <a:sx n="65" d="100"/>
          <a:sy n="65" d="100"/>
        </p:scale>
        <p:origin x="279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775AAE-0936-40B9-ACF9-A981EEF95D23}" type="datetimeFigureOut">
              <a:rPr lang="en-US" smtClean="0"/>
              <a:t>9/6/2022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7B1F30-39B2-4CE2-8EF3-91F3179569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242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Slide Image Placeholder 6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8546135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en-US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6167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en-US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2360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en-US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5008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en-US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3538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en-US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3892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en-US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2793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666ED7-631A-46AF-B451-227D0A8685A0}" type="slidenum">
              <a:rPr lang="en-US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882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9/6/2022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840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smtClean="0"/>
              <a:t>9/6/2022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239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smtClean="0"/>
              <a:t>9/6/2022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369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smtClean="0"/>
              <a:t>9/6/2022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59956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smtClean="0"/>
              <a:t>9/6/2022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304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smtClean="0"/>
              <a:t>9/6/2022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368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smtClean="0"/>
              <a:t>9/6/2022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81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9/6/2022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84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smtClean="0"/>
              <a:t>9/6/2022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959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9/6/2022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399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9/6/2022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910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9/6/2022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27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9/6/2022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232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9/6/2022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956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9/6/2022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314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9/6/2022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840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9/6/2022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701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9/6/2022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286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628898"/>
            <a:ext cx="8144134" cy="1373070"/>
          </a:xfrm>
        </p:spPr>
        <p:txBody>
          <a:bodyPr/>
          <a:lstStyle/>
          <a:p>
            <a:r>
              <a:rPr lang="en-US" dirty="0"/>
              <a:t>CNA ETOOL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0050" y="4394039"/>
            <a:ext cx="8743950" cy="2221074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Moderator: Bob Warren – Berkadia</a:t>
            </a:r>
          </a:p>
          <a:p>
            <a:pPr algn="l"/>
            <a:r>
              <a:rPr lang="en-US" dirty="0"/>
              <a:t>Panelist: Jason Hare – Senior Construction Analyst, Jacksonville HUD</a:t>
            </a:r>
          </a:p>
          <a:p>
            <a:pPr algn="l"/>
            <a:r>
              <a:rPr lang="en-US" dirty="0"/>
              <a:t>Panelist: Mark Malec– Technical Specialist Branch Chief, Jacksonville HUD</a:t>
            </a:r>
          </a:p>
          <a:p>
            <a:pPr algn="l"/>
            <a:r>
              <a:rPr lang="en-US" dirty="0"/>
              <a:t>Panelist: Jeb Bonnett – Senior VP, AEI Consultants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87A38399-F216-4218-8630-BD78EBCA52B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2780360"/>
              </p:ext>
            </p:extLst>
          </p:nvPr>
        </p:nvGraphicFramePr>
        <p:xfrm>
          <a:off x="9144000" y="2628898"/>
          <a:ext cx="3048000" cy="16002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5714286" imgH="4458322" progId="">
                  <p:embed/>
                </p:oleObj>
              </mc:Choice>
              <mc:Fallback>
                <p:oleObj r:id="rId3" imgW="5714286" imgH="4458322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0" y="2628898"/>
                        <a:ext cx="3048000" cy="160020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89291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/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Summary of 3.0 Changes/Future Plans for ETool (</a:t>
            </a:r>
            <a:r>
              <a:rPr lang="en-US" dirty="0">
                <a:solidFill>
                  <a:srgbClr val="002060"/>
                </a:solidFill>
              </a:rPr>
              <a:t>BW</a:t>
            </a:r>
            <a:r>
              <a:rPr lang="en-US" dirty="0"/>
              <a:t>)</a:t>
            </a:r>
          </a:p>
          <a:p>
            <a:r>
              <a:rPr lang="en-US" dirty="0"/>
              <a:t>What is the lender’s role in the ETool application process? (</a:t>
            </a:r>
            <a:r>
              <a:rPr lang="en-US" dirty="0">
                <a:solidFill>
                  <a:srgbClr val="002060"/>
                </a:solidFill>
              </a:rPr>
              <a:t>BW</a:t>
            </a:r>
            <a:r>
              <a:rPr lang="en-US" dirty="0"/>
              <a:t>)</a:t>
            </a:r>
          </a:p>
          <a:p>
            <a:r>
              <a:rPr lang="en-US" dirty="0"/>
              <a:t>Common Deficiencies Southeast HUD Staff Are Seeing </a:t>
            </a:r>
            <a:r>
              <a:rPr lang="en-US" dirty="0">
                <a:solidFill>
                  <a:srgbClr val="002060"/>
                </a:solidFill>
              </a:rPr>
              <a:t>(M &amp; J</a:t>
            </a:r>
            <a:r>
              <a:rPr lang="en-US" dirty="0"/>
              <a:t>)</a:t>
            </a:r>
          </a:p>
          <a:p>
            <a:r>
              <a:rPr lang="en-US" dirty="0"/>
              <a:t>Accessibility Reporting Details Are Often Incomplete </a:t>
            </a:r>
            <a:r>
              <a:rPr lang="en-US" dirty="0">
                <a:solidFill>
                  <a:srgbClr val="002060"/>
                </a:solidFill>
              </a:rPr>
              <a:t>(M &amp; J</a:t>
            </a:r>
            <a:r>
              <a:rPr lang="en-US" dirty="0"/>
              <a:t>)</a:t>
            </a:r>
          </a:p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Party Vendor Perspective (</a:t>
            </a:r>
            <a:r>
              <a:rPr lang="en-US" dirty="0">
                <a:solidFill>
                  <a:srgbClr val="002060"/>
                </a:solidFill>
              </a:rPr>
              <a:t>JB</a:t>
            </a:r>
            <a:r>
              <a:rPr lang="en-US" dirty="0"/>
              <a:t>)</a:t>
            </a:r>
          </a:p>
          <a:p>
            <a:r>
              <a:rPr lang="en-US" dirty="0"/>
              <a:t>Green MIP (</a:t>
            </a:r>
            <a:r>
              <a:rPr lang="en-US" dirty="0">
                <a:solidFill>
                  <a:srgbClr val="002060"/>
                </a:solidFill>
              </a:rPr>
              <a:t>BW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Lender Repair Delegation</a:t>
            </a:r>
          </a:p>
          <a:p>
            <a:endParaRPr lang="en-US" dirty="0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46140845-01F3-49EA-BE2C-B8C342FFD2A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5617278"/>
              </p:ext>
            </p:extLst>
          </p:nvPr>
        </p:nvGraphicFramePr>
        <p:xfrm>
          <a:off x="10584162" y="625323"/>
          <a:ext cx="1607837" cy="13367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5714286" imgH="4458322" progId="">
                  <p:embed/>
                </p:oleObj>
              </mc:Choice>
              <mc:Fallback>
                <p:oleObj r:id="rId3" imgW="5714286" imgH="4458322" progId="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87A38399-F216-4218-8630-BD78EBCA52B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84162" y="625323"/>
                        <a:ext cx="1607837" cy="133674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72565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3.0 Changes/Future Plans for ETool (BW)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Comments from Kevin Han</a:t>
            </a:r>
          </a:p>
          <a:p>
            <a:r>
              <a:rPr lang="en-US" sz="2000" b="1" dirty="0">
                <a:latin typeface="+mj-lt"/>
              </a:rPr>
              <a:t>Future Software Updates:</a:t>
            </a:r>
          </a:p>
          <a:p>
            <a:pPr lvl="1"/>
            <a:r>
              <a:rPr lang="en-US" b="1" dirty="0">
                <a:latin typeface="+mj-lt"/>
              </a:rPr>
              <a:t>Future Validation functionality will be seamless, no more pressing “Validation” button</a:t>
            </a:r>
            <a:r>
              <a:rPr lang="en-US" b="1" dirty="0">
                <a:effectLst/>
                <a:latin typeface="+mj-lt"/>
              </a:rPr>
              <a:t>.</a:t>
            </a:r>
          </a:p>
          <a:p>
            <a:pPr lvl="1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Due to larger picture sizes and HUD’s need for more clear pictures, future file size maximums are set to be increased beyond 10MB.</a:t>
            </a:r>
          </a:p>
          <a:p>
            <a:pPr lvl="1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No exact timetable for these improvements are ready to announce, hopeful for end of 2022 calendar year.</a:t>
            </a:r>
          </a:p>
          <a:p>
            <a:endParaRPr lang="en-US" dirty="0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5F0BDD36-7B17-459D-B142-FDCA93CB2E8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5620249"/>
              </p:ext>
            </p:extLst>
          </p:nvPr>
        </p:nvGraphicFramePr>
        <p:xfrm>
          <a:off x="10572750" y="593609"/>
          <a:ext cx="1619250" cy="1400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5714286" imgH="4458322" progId="">
                  <p:embed/>
                </p:oleObj>
              </mc:Choice>
              <mc:Fallback>
                <p:oleObj r:id="rId3" imgW="5714286" imgH="4458322" progId="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87A38399-F216-4218-8630-BD78EBCA52B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72750" y="593609"/>
                        <a:ext cx="1619250" cy="14001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75721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lender’s role in the ETool application process? (BW)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Understanding All Parties’ Roles And Limitations</a:t>
            </a:r>
          </a:p>
          <a:p>
            <a:r>
              <a:rPr lang="en-US" dirty="0"/>
              <a:t>Thorough Review of 3</a:t>
            </a:r>
            <a:r>
              <a:rPr lang="en-US" baseline="30000" dirty="0"/>
              <a:t>rd</a:t>
            </a:r>
            <a:r>
              <a:rPr lang="en-US" dirty="0"/>
              <a:t> Party Reports</a:t>
            </a:r>
          </a:p>
          <a:p>
            <a:r>
              <a:rPr lang="en-US" dirty="0"/>
              <a:t>Ensuring MAP Guide Underwriting Basics Are Followed</a:t>
            </a:r>
          </a:p>
          <a:p>
            <a:r>
              <a:rPr lang="en-US" dirty="0"/>
              <a:t>Paint A Well Developed And Accurate Story Of The Property </a:t>
            </a:r>
          </a:p>
          <a:p>
            <a:endParaRPr lang="en-US" dirty="0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5F0BDD36-7B17-459D-B142-FDCA93CB2E8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0909487"/>
              </p:ext>
            </p:extLst>
          </p:nvPr>
        </p:nvGraphicFramePr>
        <p:xfrm>
          <a:off x="10558462" y="573385"/>
          <a:ext cx="1633537" cy="14411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5714286" imgH="4458322" progId="">
                  <p:embed/>
                </p:oleObj>
              </mc:Choice>
              <mc:Fallback>
                <p:oleObj r:id="rId3" imgW="5714286" imgH="4458322" progId="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5F0BDD36-7B17-459D-B142-FDCA93CB2E8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58462" y="573385"/>
                        <a:ext cx="1633537" cy="144115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97063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Deficiencies Southeast HUD Staff Are Seeing (M &amp; J)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Missing Specialty Reports</a:t>
            </a:r>
          </a:p>
          <a:p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Missing Bids For Repairs Over $35,000</a:t>
            </a:r>
          </a:p>
          <a:p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Heavy 223fs w/GC: missing A104 And Construction Contract/Estimate</a:t>
            </a:r>
          </a:p>
          <a:p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Missing Architectural drawings For Level II And Level III repairs.</a:t>
            </a:r>
          </a:p>
          <a:p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Need More Detailed Descriptions On Repair Scope Of Work</a:t>
            </a:r>
          </a:p>
          <a:p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  <a:t>Random Photo Log Organization</a:t>
            </a:r>
          </a:p>
          <a:p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</a:rPr>
              <a:t>Timeline of post-closing repairs in any deal with more than $100,000 in repairs” (HUD needs to see a schedule to make sure the borrower has a plan to get repairs done in 12 months or less).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5F0BDD36-7B17-459D-B142-FDCA93CB2E8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558462" y="573385"/>
          <a:ext cx="1633537" cy="14411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5714286" imgH="4458322" progId="">
                  <p:embed/>
                </p:oleObj>
              </mc:Choice>
              <mc:Fallback>
                <p:oleObj r:id="rId3" imgW="5714286" imgH="4458322" progId="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5F0BDD36-7B17-459D-B142-FDCA93CB2E8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58462" y="573385"/>
                        <a:ext cx="1633537" cy="144115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01221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Accessibility Reporting Details Are Often Incomplete (M &amp; J)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Body)"/>
                <a:ea typeface="Times New Roman" panose="02020603050405020304" pitchFamily="18" charset="0"/>
                <a:cs typeface="Times New Roman" panose="02020603050405020304" pitchFamily="18" charset="0"/>
              </a:rPr>
              <a:t>Blurry Pictures of Tape Measurements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Body)"/>
                <a:ea typeface="Times New Roman" panose="02020603050405020304" pitchFamily="18" charset="0"/>
                <a:cs typeface="Times New Roman" panose="02020603050405020304" pitchFamily="18" charset="0"/>
              </a:rPr>
              <a:t>The Accessibility Narratives Are Vague Or Missing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Body)"/>
                <a:ea typeface="Times New Roman" panose="02020603050405020304" pitchFamily="18" charset="0"/>
                <a:cs typeface="Times New Roman" panose="02020603050405020304" pitchFamily="18" charset="0"/>
              </a:rPr>
              <a:t>Articulate Local Code At The Time of Construction (Requirement For ANSI A HDCP Units?)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Body)"/>
                <a:ea typeface="Times New Roman" panose="02020603050405020304" pitchFamily="18" charset="0"/>
                <a:cs typeface="Times New Roman" panose="02020603050405020304" pitchFamily="18" charset="0"/>
              </a:rPr>
              <a:t>Missing Architectural drawings for Level II and Level III repairs.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Body)"/>
                <a:ea typeface="Times New Roman" panose="02020603050405020304" pitchFamily="18" charset="0"/>
                <a:cs typeface="Times New Roman" panose="02020603050405020304" pitchFamily="18" charset="0"/>
              </a:rPr>
              <a:t>HOME Funds/Secondary Financing Research (Section 504 Impact)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Body)"/>
                <a:ea typeface="Times New Roman" panose="02020603050405020304" pitchFamily="18" charset="0"/>
                <a:cs typeface="Times New Roman" panose="02020603050405020304" pitchFamily="18" charset="0"/>
              </a:rPr>
              <a:t>Reporting Is Not Detailed Enough For Remote HUD Staff</a:t>
            </a:r>
          </a:p>
          <a:p>
            <a:pPr lvl="1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Body)"/>
                <a:ea typeface="Times New Roman" panose="02020603050405020304" pitchFamily="18" charset="0"/>
                <a:cs typeface="Times New Roman" panose="02020603050405020304" pitchFamily="18" charset="0"/>
              </a:rPr>
              <a:t>HUD staff often cannot conduct a site visit; therefore, proactive visual proof of non-compliance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Body)"/>
                <a:ea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Body)"/>
                <a:ea typeface="Times New Roman" panose="02020603050405020304" pitchFamily="18" charset="0"/>
                <a:cs typeface="Times New Roman" panose="02020603050405020304" pitchFamily="18" charset="0"/>
              </a:rPr>
              <a:t>compliance is needed.</a:t>
            </a:r>
          </a:p>
          <a:p>
            <a:pPr marL="457200" lvl="1" indent="0">
              <a:buNone/>
            </a:pP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5F0BDD36-7B17-459D-B142-FDCA93CB2E8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558462" y="573385"/>
          <a:ext cx="1633537" cy="14411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5714286" imgH="4458322" progId="">
                  <p:embed/>
                </p:oleObj>
              </mc:Choice>
              <mc:Fallback>
                <p:oleObj r:id="rId3" imgW="5714286" imgH="4458322" progId="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5F0BDD36-7B17-459D-B142-FDCA93CB2E8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58462" y="573385"/>
                        <a:ext cx="1633537" cy="144115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38492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Party Vendor Perspective (JB)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Body)"/>
                <a:ea typeface="Times New Roman" panose="02020603050405020304" pitchFamily="18" charset="0"/>
                <a:cs typeface="Times New Roman" panose="02020603050405020304" pitchFamily="18" charset="0"/>
              </a:rPr>
              <a:t>Overall, The 3.0 ETool System Works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Body)"/>
                <a:ea typeface="Times New Roman" panose="02020603050405020304" pitchFamily="18" charset="0"/>
                <a:cs typeface="Times New Roman" panose="02020603050405020304" pitchFamily="18" charset="0"/>
              </a:rPr>
              <a:t>Will The 3.0 ETool System Be Leveraged By Other Programs?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Body)"/>
                <a:ea typeface="Times New Roman" panose="02020603050405020304" pitchFamily="18" charset="0"/>
                <a:cs typeface="Times New Roman" panose="02020603050405020304" pitchFamily="18" charset="0"/>
              </a:rPr>
              <a:t>Stake Holder Meetings (MBA Committee)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Body)"/>
                <a:ea typeface="Times New Roman" panose="02020603050405020304" pitchFamily="18" charset="0"/>
                <a:cs typeface="Times New Roman" panose="02020603050405020304" pitchFamily="18" charset="0"/>
              </a:rPr>
              <a:t>Post COVID Inspection &amp; Reporting Philosophy Is Needed</a:t>
            </a:r>
          </a:p>
          <a:p>
            <a:pPr lvl="1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Body)"/>
                <a:ea typeface="Times New Roman" panose="02020603050405020304" pitchFamily="18" charset="0"/>
                <a:cs typeface="Times New Roman" panose="02020603050405020304" pitchFamily="18" charset="0"/>
              </a:rPr>
              <a:t>We need to paint a clearer picture</a:t>
            </a: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5F0BDD36-7B17-459D-B142-FDCA93CB2E8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558462" y="573385"/>
          <a:ext cx="1633537" cy="14411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5714286" imgH="4458322" progId="">
                  <p:embed/>
                </p:oleObj>
              </mc:Choice>
              <mc:Fallback>
                <p:oleObj r:id="rId3" imgW="5714286" imgH="4458322" progId="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5F0BDD36-7B17-459D-B142-FDCA93CB2E8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58462" y="573385"/>
                        <a:ext cx="1633537" cy="144115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0932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Green MIP (BW)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 (Body)"/>
                <a:ea typeface="Times New Roman" panose="02020603050405020304" pitchFamily="18" charset="0"/>
                <a:cs typeface="Times New Roman" panose="02020603050405020304" pitchFamily="18" charset="0"/>
              </a:rPr>
              <a:t>Lender Repair Delegation</a:t>
            </a: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5F0BDD36-7B17-459D-B142-FDCA93CB2E8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558462" y="573385"/>
          <a:ext cx="1633537" cy="14411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5714286" imgH="4458322" progId="">
                  <p:embed/>
                </p:oleObj>
              </mc:Choice>
              <mc:Fallback>
                <p:oleObj r:id="rId3" imgW="5714286" imgH="4458322" progId="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5F0BDD36-7B17-459D-B142-FDCA93CB2E8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58462" y="573385"/>
                        <a:ext cx="1633537" cy="144115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0953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Berlin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</TotalTime>
  <Words>484</Words>
  <Application>Microsoft Office PowerPoint</Application>
  <PresentationFormat>Widescreen</PresentationFormat>
  <Paragraphs>58</Paragraphs>
  <Slides>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Trebuchet MS</vt:lpstr>
      <vt:lpstr>Trebuchet MS (Body)</vt:lpstr>
      <vt:lpstr>1_Berlin</vt:lpstr>
      <vt:lpstr>CNA ETOOL</vt:lpstr>
      <vt:lpstr>Agenda / Topics</vt:lpstr>
      <vt:lpstr>Summary of 3.0 Changes/Future Plans for ETool (BW)</vt:lpstr>
      <vt:lpstr>What is the lender’s role in the ETool application process? (BW)</vt:lpstr>
      <vt:lpstr>Common Deficiencies Southeast HUD Staff Are Seeing (M &amp; J)</vt:lpstr>
      <vt:lpstr>Accessibility Reporting Details Are Often Incomplete (M &amp; J)</vt:lpstr>
      <vt:lpstr>3RD Party Vendor Perspective (JB)</vt:lpstr>
      <vt:lpstr>Green MIP (BW)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name</dc:title>
  <dc:creator>Jeb Bonnett</dc:creator>
  <cp:lastModifiedBy>Jennifer Doran Massey</cp:lastModifiedBy>
  <cp:revision>21</cp:revision>
  <dcterms:created xsi:type="dcterms:W3CDTF">2014-04-17T23:07:25Z</dcterms:created>
  <dcterms:modified xsi:type="dcterms:W3CDTF">2022-09-06T23:29:21Z</dcterms:modified>
</cp:coreProperties>
</file>